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309" r:id="rId27"/>
    <p:sldId id="279" r:id="rId28"/>
    <p:sldId id="280" r:id="rId29"/>
    <p:sldId id="281" r:id="rId30"/>
    <p:sldId id="282" r:id="rId31"/>
    <p:sldId id="283" r:id="rId32"/>
    <p:sldId id="284" r:id="rId33"/>
    <p:sldId id="285" r:id="rId34"/>
    <p:sldId id="286" r:id="rId35"/>
    <p:sldId id="287" r:id="rId36"/>
    <p:sldId id="288" r:id="rId37"/>
    <p:sldId id="289" r:id="rId38"/>
    <p:sldId id="291" r:id="rId39"/>
    <p:sldId id="292" r:id="rId40"/>
    <p:sldId id="293" r:id="rId41"/>
    <p:sldId id="294" r:id="rId42"/>
    <p:sldId id="295" r:id="rId43"/>
    <p:sldId id="296" r:id="rId44"/>
    <p:sldId id="310" r:id="rId45"/>
    <p:sldId id="311" r:id="rId46"/>
    <p:sldId id="297" r:id="rId47"/>
    <p:sldId id="298" r:id="rId48"/>
    <p:sldId id="299" r:id="rId49"/>
    <p:sldId id="300" r:id="rId50"/>
    <p:sldId id="301" r:id="rId51"/>
    <p:sldId id="312" r:id="rId52"/>
    <p:sldId id="302" r:id="rId53"/>
    <p:sldId id="303" r:id="rId54"/>
    <p:sldId id="304" r:id="rId55"/>
    <p:sldId id="305" r:id="rId56"/>
    <p:sldId id="306" r:id="rId57"/>
    <p:sldId id="307" r:id="rId58"/>
    <p:sldId id="308" r:id="rId5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0" d="100"/>
          <a:sy n="60" d="100"/>
        </p:scale>
        <p:origin x="72"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fd26d1ad71e69dce#tid=6908765c7a4d3800093b46a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e6f06388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6c5e8b5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8.xml"/><Relationship Id="rId1" Type="http://schemas.openxmlformats.org/officeDocument/2006/relationships/image" Target="../media/image6.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82749747b?vop=1&amp;pid=42c5be922&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chemicals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（单元主题）</a:t>
            </a:r>
            <a:endParaRPr lang="en-US" altLang="zh-CN" dirty="0"/>
          </a:p>
        </p:txBody>
      </p:sp>
      <p:sp>
        <p:nvSpPr>
          <p:cNvPr id="3" name="QB_6_AN.23_1#82749747b.blank?vop=1&amp;pid=42c5be922&amp;color=0,0,0&amp;vpa=8&amp;bbb=1"/>
          <p:cNvSpPr/>
          <p:nvPr/>
        </p:nvSpPr>
        <p:spPr>
          <a:xfrm>
            <a:off x="3524472" y="1048512"/>
            <a:ext cx="941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batteries</a:t>
            </a:r>
            <a:endParaRPr lang="en-US" altLang="zh-CN" dirty="0"/>
          </a:p>
        </p:txBody>
      </p:sp>
      <p:sp>
        <p:nvSpPr>
          <p:cNvPr id="4" name="QB_6_AS.24_1#82749747b?vop=1&amp;pid=42c5be922&amp;color=0,0,0&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句意为：我们应该恰当地回收用过的电池，因为它们含有会污染环境的有害化学物质。battery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为可数名词，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其前无限定词修饰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，应用复数形式表泛指。故填batteries。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3dab9076c?pid=237b19b26&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动词进阶练</a:t>
            </a:r>
            <a:endParaRPr lang="en-US" altLang="zh-CN" sz="2200" dirty="0"/>
          </a:p>
        </p:txBody>
      </p:sp>
      <p:sp>
        <p:nvSpPr>
          <p:cNvPr id="3" name="QB_6_BD.25_1#d0b815df8?vop=1&amp;pid=3dab9076c&amp;color=0,0,0&amp;bbb=1&amp;h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bottles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（单元主题）</a:t>
            </a:r>
            <a:endParaRPr lang="en-US" altLang="zh-CN" dirty="0"/>
          </a:p>
        </p:txBody>
      </p:sp>
      <p:sp>
        <p:nvSpPr>
          <p:cNvPr id="4" name="QB_6_AN.26_1#d0b815df8.blank?vop=1&amp;pid=3dab9076c&amp;color=0,0,0&amp;vpa=9&amp;bbb=1"/>
          <p:cNvSpPr/>
          <p:nvPr/>
        </p:nvSpPr>
        <p:spPr>
          <a:xfrm>
            <a:off x="2910872" y="1379220"/>
            <a:ext cx="18557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has/have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recycled</a:t>
            </a:r>
            <a:endParaRPr lang="en-US" altLang="zh-CN" dirty="0"/>
          </a:p>
        </p:txBody>
      </p:sp>
      <p:sp>
        <p:nvSpPr>
          <p:cNvPr id="5" name="QB_6_AS.27_1#d0b815df8?vop=1&amp;pid=3dab9076c&amp;color=0,0,0&amp;bbb=1&amp;hb=1"/>
          <p:cNvSpPr/>
          <p:nvPr/>
        </p:nvSpPr>
        <p:spPr>
          <a:xfrm>
            <a:off x="832104" y="2251075"/>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句意为：到目前为止，我们班（同学）这个月已经回收了数百个塑料瓶，这有助于保护环境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。根据时间状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date可知，此处应用现在完成时，且主语our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class既可指一个班级，也可指班里的同学</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，所以谓语用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单复数均可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。故填has/have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8e3b39902?vop=1&amp;pid=3dab9076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湖南长沙市一中</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期末</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endParaRPr lang="en-US" altLang="zh-CN" sz="1800" dirty="0"/>
          </a:p>
        </p:txBody>
      </p:sp>
      <p:sp>
        <p:nvSpPr>
          <p:cNvPr id="3" name="QB_6_AN.29_1#8e3b39902.blank?vop=1&amp;pid=3dab9076c&amp;color=0,0,0&amp;vpa=10&amp;bbb=1"/>
          <p:cNvSpPr/>
          <p:nvPr/>
        </p:nvSpPr>
        <p:spPr>
          <a:xfrm>
            <a:off x="5079460" y="1037082"/>
            <a:ext cx="547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shot</a:t>
            </a:r>
            <a:endParaRPr lang="en-US" altLang="zh-CN" dirty="0"/>
          </a:p>
        </p:txBody>
      </p:sp>
      <p:sp>
        <p:nvSpPr>
          <p:cNvPr id="4" name="QB_6_AS.30_1#8e3b39902?vop=1&amp;pid=3dab9076c&amp;color=0,0,0&amp;bbb=1&amp;hb=1"/>
          <p:cNvSpPr/>
          <p:nvPr/>
        </p:nvSpPr>
        <p:spPr>
          <a:xfrm>
            <a:off x="832104" y="19354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句意为：猎人意外射中了一只鸟，然后对自己的所作所为感到非常抱歉。由felt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sorry可知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，动作发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生在过去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，应用一般过去时。故填shot。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易</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错警示</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注意shoot的过去式和过去分词的拼写：</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shoot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—shot—shot。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additive="base">
                                        <p:cTn id="2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a63e8aa47?vop=1&amp;pid=3dab9076c&amp;color=0,0,0&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bothered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32_1#a63e8aa47.blank?vop=1&amp;pid=3dab9076c&amp;color=0,0,0&amp;vpa=11&amp;bbb=1"/>
          <p:cNvSpPr/>
          <p:nvPr/>
        </p:nvSpPr>
        <p:spPr>
          <a:xfrm>
            <a:off x="3241135" y="1048512"/>
            <a:ext cx="9413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clean</a:t>
            </a:r>
            <a:endParaRPr lang="en-US" altLang="zh-CN" dirty="0"/>
          </a:p>
        </p:txBody>
      </p:sp>
      <p:sp>
        <p:nvSpPr>
          <p:cNvPr id="4" name="QB_6_AS.33_1#a63e8aa47?vop=1&amp;pid=3dab9076c&amp;color=0,0,0&amp;bbb=1&amp;hb=1"/>
          <p:cNvSpPr/>
          <p:nvPr/>
        </p:nvSpPr>
        <p:spPr>
          <a:xfrm>
            <a:off x="832104" y="190519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句意为：他懒得去整理他那杂乱的书桌，任由所有的书和试卷乱糟糟地堆着。can't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为固定搭配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，意为“懒得做某事”。故填to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db6f1778c?vop=1&amp;pid=3dab9076c&amp;color=0,0,0&amp;bt=1&amp;bbb=1"/>
          <p:cNvSpPr/>
          <p:nvPr/>
        </p:nvSpPr>
        <p:spPr>
          <a:xfrm>
            <a:off x="832104" y="1078992"/>
            <a:ext cx="10625201"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emergency.</a:t>
            </a:r>
            <a:endParaRPr lang="en-US" altLang="zh-CN" sz="1800" dirty="0"/>
          </a:p>
        </p:txBody>
      </p:sp>
      <p:sp>
        <p:nvSpPr>
          <p:cNvPr id="3" name="QB_6_AN.35_1#db6f1778c.blank?vop=1&amp;pid=3dab9076c&amp;color=0,0,0&amp;vpa=12&amp;bbb=1"/>
          <p:cNvSpPr/>
          <p:nvPr/>
        </p:nvSpPr>
        <p:spPr>
          <a:xfrm>
            <a:off x="6819360" y="1024382"/>
            <a:ext cx="1042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involving</a:t>
            </a:r>
            <a:endParaRPr lang="en-US" altLang="zh-CN" dirty="0"/>
          </a:p>
        </p:txBody>
      </p:sp>
      <p:sp>
        <p:nvSpPr>
          <p:cNvPr id="4" name="QB_6_AS.36_1#db6f1778c?vop=1&amp;pid=3dab9076c&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句意为：大多数成年人觉得自己没有能力处理涉及医疗紧急情况的问题。分析句子可知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，设空处应用非谓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语动词作后置定语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，修饰problems；problems和involve之间为逻辑上的主动关系，应用现在分词形式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6bac533d4?vop=1&amp;pid=3dab9076c&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playground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fallen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broken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branches.</a:t>
            </a:r>
            <a:endParaRPr lang="en-US" altLang="zh-CN" dirty="0"/>
          </a:p>
        </p:txBody>
      </p:sp>
      <p:sp>
        <p:nvSpPr>
          <p:cNvPr id="3" name="QB_6_AN.38_1#6bac533d4.blank?vop=1&amp;pid=3dab9076c&amp;color=0,0,0&amp;vpa=13&amp;bbb=1"/>
          <p:cNvSpPr/>
          <p:nvPr/>
        </p:nvSpPr>
        <p:spPr>
          <a:xfrm>
            <a:off x="3117310" y="1048512"/>
            <a:ext cx="928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deserted</a:t>
            </a:r>
            <a:endParaRPr lang="en-US" altLang="zh-CN" dirty="0"/>
          </a:p>
        </p:txBody>
      </p:sp>
      <p:sp>
        <p:nvSpPr>
          <p:cNvPr id="4" name="QB_6_AS.39_1#6bac533d4?vop=1&amp;pid=3dab9076c&amp;color=0,0,0&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句意为：自从新体育中心建成后，这个旧操场就被废弃了，上面布满了落叶和断枝。句子已有谓语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，且与设空处之间无连词连接，应用非谓语形式，且句子主语The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playground与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desert之间为逻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辑上的被动关系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，应用过去分词形式。故填deserted。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a6cd5487b?pid=237b19b26&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盲填大挑战</a:t>
            </a:r>
            <a:endParaRPr lang="en-US" altLang="zh-CN" sz="2200" dirty="0"/>
          </a:p>
        </p:txBody>
      </p:sp>
      <p:sp>
        <p:nvSpPr>
          <p:cNvPr id="3" name="QB_6_BD.40_1#19b4a5571?vop=1&amp;pid=a6cd5487b&amp;color=0,0,0&amp;bbb=1&amp;h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「小作文·人与自然之环境保护」</a:t>
            </a:r>
            <a:endParaRPr lang="en-US" altLang="zh-CN" dirty="0"/>
          </a:p>
        </p:txBody>
      </p:sp>
      <p:sp>
        <p:nvSpPr>
          <p:cNvPr id="4" name="QB_6_AN.41_1#19b4a5571.blank?vop=1&amp;pid=a6cd5487b&amp;color=0,0,0&amp;vpa=14&amp;bbb=1"/>
          <p:cNvSpPr/>
          <p:nvPr/>
        </p:nvSpPr>
        <p:spPr>
          <a:xfrm>
            <a:off x="2920460" y="1391920"/>
            <a:ext cx="674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for/in</a:t>
            </a:r>
            <a:endParaRPr lang="en-US" altLang="zh-CN" dirty="0"/>
          </a:p>
        </p:txBody>
      </p:sp>
      <p:sp>
        <p:nvSpPr>
          <p:cNvPr id="5" name="QB_6_AS.42_1#19b4a5571?vop=1&amp;pid=a6cd5487b&amp;color=0,0,0&amp;bbb=1&amp;hb=1"/>
          <p:cNvSpPr/>
          <p:nvPr/>
        </p:nvSpPr>
        <p:spPr>
          <a:xfrm>
            <a:off x="832104" y="225107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句意为：我将通过及时关闭水龙头和收集雨水来浇灌植物，为节约用水尽自己的一份力。do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sth为固定搭配，意为“尽自己所能做某事”。故填for/in。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6927e6bc0?vop=1&amp;pid=a6cd5487b&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endParaRPr lang="en-US" altLang="zh-CN" sz="1800" dirty="0"/>
          </a:p>
        </p:txBody>
      </p:sp>
      <p:sp>
        <p:nvSpPr>
          <p:cNvPr id="3" name="QB_6_AN.44_1#6927e6bc0.blank?vop=1&amp;pid=a6cd5487b&amp;color=0,0,0&amp;vpa=15"/>
          <p:cNvSpPr/>
          <p:nvPr/>
        </p:nvSpPr>
        <p:spPr>
          <a:xfrm>
            <a:off x="3822160" y="1037082"/>
            <a:ext cx="268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6_AS.45_1#6927e6bc0?vop=1&amp;pid=a6cd5487b&amp;color=0,0,0&amp;bbb=1"/>
          <p:cNvSpPr/>
          <p:nvPr/>
        </p:nvSpPr>
        <p:spPr>
          <a:xfrm>
            <a:off x="832104" y="1485963"/>
            <a:ext cx="10621010"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句意为：每个人都能为环境保护做贡献。make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difference为固定搭配，意为“有影响，起作用”。故填a。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91578b50?pid=e6f06388a&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46_1#bf3815b1f?vop=1&amp;pid=191578b50&amp;color=0,0,0&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出门时别让窗户开着，否则雨会进来。（leave+宾语+宾补）</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1800" dirty="0"/>
          </a:p>
        </p:txBody>
      </p:sp>
      <p:sp>
        <p:nvSpPr>
          <p:cNvPr id="4" name="QB_5_AN.47_1#bf3815b1f.blank?vop=1&amp;pid=191578b50&amp;color=0,0,0&amp;vpa=16&amp;bbb=1"/>
          <p:cNvSpPr/>
          <p:nvPr/>
        </p:nvSpPr>
        <p:spPr>
          <a:xfrm>
            <a:off x="1437735" y="1790065"/>
            <a:ext cx="649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leave</a:t>
            </a:r>
            <a:endParaRPr lang="en-US" altLang="zh-CN" dirty="0"/>
          </a:p>
        </p:txBody>
      </p:sp>
      <p:sp>
        <p:nvSpPr>
          <p:cNvPr id="5" name="QB_5_AN.48_1#bf3815b1f.blank?vop=1&amp;pid=191578b50&amp;color=0,0,0&amp;vpa=17&amp;bbb=1"/>
          <p:cNvSpPr/>
          <p:nvPr/>
        </p:nvSpPr>
        <p:spPr>
          <a:xfrm>
            <a:off x="2225135" y="1790065"/>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6" name="QB_5_AN.49_1#bf3815b1f.blank?vop=1&amp;pid=191578b50&amp;color=0,0,0&amp;vpa=18&amp;bbb=1"/>
          <p:cNvSpPr/>
          <p:nvPr/>
        </p:nvSpPr>
        <p:spPr>
          <a:xfrm>
            <a:off x="2809335" y="1790065"/>
            <a:ext cx="14493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window（s）</a:t>
            </a:r>
            <a:endParaRPr lang="en-US" altLang="zh-CN" dirty="0"/>
          </a:p>
        </p:txBody>
      </p:sp>
      <p:sp>
        <p:nvSpPr>
          <p:cNvPr id="7" name="QB_5_AN.50_1#bf3815b1f.blank?vop=1&amp;pid=191578b50&amp;color=0,0,0&amp;vpa=19&amp;bbb=1"/>
          <p:cNvSpPr/>
          <p:nvPr/>
        </p:nvSpPr>
        <p:spPr>
          <a:xfrm>
            <a:off x="4434935" y="1777365"/>
            <a:ext cx="611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open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1_1#adab5614e?vop=1&amp;pid=191578b50&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学生学好英语会有助于他们更多地了解世界。（动名词的复合结构）</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1800" dirty="0"/>
          </a:p>
        </p:txBody>
      </p:sp>
      <p:sp>
        <p:nvSpPr>
          <p:cNvPr id="3" name="QB_5_AN.52_1#adab5614e.blank?vop=1&amp;pid=191578b50&amp;color=0,0,0&amp;vpa=20&amp;bbb=1"/>
          <p:cNvSpPr/>
          <p:nvPr/>
        </p:nvSpPr>
        <p:spPr>
          <a:xfrm>
            <a:off x="837660" y="1447665"/>
            <a:ext cx="522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4" name="QB_5_AN.53_1#adab5614e.blank?vop=1&amp;pid=191578b50&amp;color=0,0,0&amp;vpa=21&amp;bbb=1"/>
          <p:cNvSpPr/>
          <p:nvPr/>
        </p:nvSpPr>
        <p:spPr>
          <a:xfrm>
            <a:off x="1536160" y="1447665"/>
            <a:ext cx="957263"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students'</a:t>
            </a:r>
            <a:endParaRPr lang="en-US" altLang="zh-CN" dirty="0"/>
          </a:p>
        </p:txBody>
      </p:sp>
      <p:sp>
        <p:nvSpPr>
          <p:cNvPr id="5" name="QB_5_AN.54_1#adab5614e.blank?vop=1&amp;pid=191578b50&amp;color=0,0,0&amp;vpa=22&amp;bbb=1"/>
          <p:cNvSpPr/>
          <p:nvPr/>
        </p:nvSpPr>
        <p:spPr>
          <a:xfrm>
            <a:off x="2641060" y="1434965"/>
            <a:ext cx="915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learning</a:t>
            </a:r>
            <a:endParaRPr lang="en-US" altLang="zh-CN" dirty="0"/>
          </a:p>
        </p:txBody>
      </p:sp>
      <p:sp>
        <p:nvSpPr>
          <p:cNvPr id="6" name="QB_5_AN.55_1#adab5614e.blank?vop=1&amp;pid=191578b50&amp;color=0,0,0&amp;vpa=23&amp;bbb=1"/>
          <p:cNvSpPr/>
          <p:nvPr/>
        </p:nvSpPr>
        <p:spPr>
          <a:xfrm>
            <a:off x="3695160" y="1434965"/>
            <a:ext cx="865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English</a:t>
            </a:r>
            <a:endParaRPr lang="en-US" altLang="zh-CN" dirty="0"/>
          </a:p>
        </p:txBody>
      </p:sp>
      <p:sp>
        <p:nvSpPr>
          <p:cNvPr id="7" name="QB_5_AN.56_1#adab5614e.blank?vop=1&amp;pid=191578b50&amp;color=0,0,0&amp;vpa=24&amp;bbb=1"/>
          <p:cNvSpPr/>
          <p:nvPr/>
        </p:nvSpPr>
        <p:spPr>
          <a:xfrm>
            <a:off x="4698460" y="1447665"/>
            <a:ext cx="560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well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ce64bb7e9.fixed?pid=a042ba6c2&amp;color=165,74,151&amp;bbb=1&amp;hb=1"/>
          <p:cNvSpPr/>
          <p:nvPr/>
        </p:nvSpPr>
        <p:spPr>
          <a:xfrm>
            <a:off x="2386584" y="1234440"/>
            <a:ext cx="7223760" cy="1280160"/>
          </a:xfrm>
          <a:prstGeom prst="rect">
            <a:avLst/>
          </a:prstGeom>
          <a:noFill/>
        </p:spPr>
        <p:txBody>
          <a:bodyPr wrap="none" lIns="0" tIns="0" rIns="0" bIns="0" rtlCol="0" anchor="ctr"/>
          <a:lstStyle/>
          <a:p>
            <a:pPr algn="ctr">
              <a:lnSpc>
                <a:spcPts val="5100"/>
              </a:lnSpc>
            </a:pPr>
            <a:r>
              <a:rPr lang="en-US" altLang="zh-CN" sz="42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Topic</a:t>
            </a:r>
            <a:r>
              <a:rPr lang="en-US" altLang="zh-CN" sz="42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42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Talk</a:t>
            </a:r>
            <a:r>
              <a:rPr lang="en-US" altLang="zh-CN" sz="42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42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&amp;</a:t>
            </a:r>
            <a:r>
              <a:rPr lang="en-US" altLang="zh-CN" sz="42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42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Lesson</a:t>
            </a:r>
            <a:r>
              <a:rPr lang="en-US" altLang="zh-CN" sz="42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4200" b="1" i="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4200" b="1" i="0">
                <a:solidFill>
                  <a:srgbClr val="A54A97"/>
                </a:solidFill>
                <a:latin typeface="宋体" panose="02010600030101010101" pitchFamily="2" charset="-122"/>
                <a:ea typeface="宋体" panose="02010600030101010101" pitchFamily="2" charset="-122"/>
                <a:cs typeface="宋体" panose="02010600030101010101" pitchFamily="34" charset="-120"/>
              </a:rPr>
              <a:t> </a:t>
            </a:r>
            <a:endParaRPr lang="en-US" altLang="zh-CN" sz="4200" b="1" i="0">
              <a:solidFill>
                <a:srgbClr val="A54A97"/>
              </a:solidFill>
              <a:latin typeface="宋体" panose="02010600030101010101" pitchFamily="2" charset="-122"/>
              <a:ea typeface="宋体" panose="02010600030101010101" pitchFamily="2" charset="-122"/>
              <a:cs typeface="宋体" panose="02010600030101010101" pitchFamily="34" charset="-120"/>
            </a:endParaRPr>
          </a:p>
          <a:p>
            <a:pPr algn="ctr">
              <a:lnSpc>
                <a:spcPts val="5200"/>
              </a:lnSpc>
            </a:pPr>
            <a:r>
              <a:rPr lang="en-US" altLang="zh-CN" sz="4200" b="1" i="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Roots</a:t>
            </a:r>
            <a:r>
              <a:rPr lang="en-US" altLang="zh-CN" sz="4200" b="1" i="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42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and</a:t>
            </a:r>
            <a:r>
              <a:rPr lang="en-US" altLang="zh-CN" sz="42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42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Shoots</a:t>
            </a:r>
            <a:endParaRPr lang="en-US" altLang="zh-CN" sz="4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7_1#6ad54ba8e?vop=1&amp;pid=191578b50&amp;color=0,0,0&amp;bt=1&amp;bbb=1&amp;hb=1"/>
          <p:cNvSpPr/>
          <p:nvPr/>
        </p:nvSpPr>
        <p:spPr>
          <a:xfrm>
            <a:off x="832104" y="108000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影响全球政策的碳中和已成为各国的共同目标。（现在分词短语作定语）</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arbon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neutrality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时代热点）</a:t>
            </a:r>
            <a:endParaRPr lang="en-US" altLang="zh-CN" dirty="0"/>
          </a:p>
        </p:txBody>
      </p:sp>
      <p:sp>
        <p:nvSpPr>
          <p:cNvPr id="3" name="QB_5_AN.58_1#6ad54ba8e.blank?vop=1&amp;pid=191578b50&amp;color=0,0,0&amp;vpa=25&amp;bbb=1"/>
          <p:cNvSpPr/>
          <p:nvPr/>
        </p:nvSpPr>
        <p:spPr>
          <a:xfrm>
            <a:off x="2577560" y="1455920"/>
            <a:ext cx="2080260"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influencing/affecting</a:t>
            </a:r>
            <a:endParaRPr lang="en-US" altLang="zh-CN" dirty="0"/>
          </a:p>
        </p:txBody>
      </p:sp>
      <p:sp>
        <p:nvSpPr>
          <p:cNvPr id="4" name="QB_5_AN.59_1#6ad54ba8e.blank?vop=1&amp;pid=191578b50&amp;color=0,0,0&amp;vpa=26&amp;bbb=1"/>
          <p:cNvSpPr/>
          <p:nvPr/>
        </p:nvSpPr>
        <p:spPr>
          <a:xfrm>
            <a:off x="4787360" y="1455920"/>
            <a:ext cx="738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global</a:t>
            </a:r>
            <a:endParaRPr lang="en-US" altLang="zh-CN" dirty="0"/>
          </a:p>
        </p:txBody>
      </p:sp>
      <p:sp>
        <p:nvSpPr>
          <p:cNvPr id="5" name="QB_5_AN.60_1#6ad54ba8e.blank?vop=1&amp;pid=191578b50&amp;color=0,0,0&amp;vpa=27&amp;bbb=1"/>
          <p:cNvSpPr/>
          <p:nvPr/>
        </p:nvSpPr>
        <p:spPr>
          <a:xfrm>
            <a:off x="5689060" y="1455920"/>
            <a:ext cx="877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policies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1_1#7d974bc72?vop=1&amp;pid=191578b50&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暴露在阳光下时，这种太阳能充电器可以高效地给设备充电。（过去分词短语作状语）</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efficiently.</a:t>
            </a: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（科学技术）</a:t>
            </a:r>
            <a:endParaRPr lang="en-US" altLang="zh-CN" sz="1800" dirty="0"/>
          </a:p>
        </p:txBody>
      </p:sp>
      <p:sp>
        <p:nvSpPr>
          <p:cNvPr id="3" name="QB_5_AN.62_1#7d974bc72.blank?vop=1&amp;pid=191578b50&amp;color=0,0,0&amp;vpa=28&amp;bbb=1"/>
          <p:cNvSpPr/>
          <p:nvPr/>
        </p:nvSpPr>
        <p:spPr>
          <a:xfrm>
            <a:off x="850360" y="1434965"/>
            <a:ext cx="954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Exposed</a:t>
            </a:r>
            <a:endParaRPr lang="en-US" altLang="zh-CN" dirty="0"/>
          </a:p>
        </p:txBody>
      </p:sp>
      <p:sp>
        <p:nvSpPr>
          <p:cNvPr id="4" name="QB_5_AN.63_1#7d974bc72.blank?vop=1&amp;pid=191578b50&amp;color=0,0,0&amp;vpa=29&amp;bbb=1"/>
          <p:cNvSpPr/>
          <p:nvPr/>
        </p:nvSpPr>
        <p:spPr>
          <a:xfrm>
            <a:off x="1955260" y="1447665"/>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5" name="QB_5_AN.64_1#7d974bc72.blank?vop=1&amp;pid=191578b50&amp;color=0,0,0&amp;vpa=30&amp;bbb=1"/>
          <p:cNvSpPr/>
          <p:nvPr/>
        </p:nvSpPr>
        <p:spPr>
          <a:xfrm>
            <a:off x="2412460" y="1434965"/>
            <a:ext cx="903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sunlight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5_1#c3da66da5?vop=1&amp;pid=191578b50&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消防队员立即采取了行动制止大火蔓延。（action）</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irefighters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blaze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spreading.</a:t>
            </a:r>
            <a:endParaRPr lang="en-US" altLang="zh-CN" sz="1800" dirty="0"/>
          </a:p>
        </p:txBody>
      </p:sp>
      <p:sp>
        <p:nvSpPr>
          <p:cNvPr id="3" name="QO_5_AN.66_1#c3da66da5?vop=1&amp;pid=191578b50&amp;color=0,0,0&amp;bbb=1"/>
          <p:cNvSpPr/>
          <p:nvPr/>
        </p:nvSpPr>
        <p:spPr>
          <a:xfrm>
            <a:off x="832104" y="1894514"/>
            <a:ext cx="10533888" cy="360680"/>
          </a:xfrm>
          <a:prstGeom prst="rect">
            <a:avLst/>
          </a:prstGeom>
          <a:noFill/>
        </p:spPr>
        <p:txBody>
          <a:bodyPr wrap="none" lIns="0" tIns="0" rIns="0" bIns="0" rtlCol="0" anchor="t"/>
          <a:lstStyle/>
          <a:p>
            <a:pPr algn="l">
              <a:lnSpc>
                <a:spcPts val="3200"/>
              </a:lnSpc>
            </a:pP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took</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action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immediately或took</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immediate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action</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b0db6fac?pid=e6f06388a&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5_BD.67_1#59197e43c?vop=1&amp;pid=9b0db6fac&amp;color=0,0,0&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体裁：新闻报道 | 主题：世界园艺博览会 | 词数：约246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江西南昌</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Horticultural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（园艺的）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Chengdu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October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Kingdom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Yangzhou,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endParaRPr lang="en-US" altLang="zh-CN" sz="1800" dirty="0"/>
          </a:p>
          <a:p>
            <a:pPr>
              <a:lnSpc>
                <a:spcPct val="150000"/>
              </a:lnSpc>
            </a:pPr>
            <a:endParaRPr lang="en-US" altLang="zh-CN" dirty="0"/>
          </a:p>
        </p:txBody>
      </p:sp>
      <p:sp>
        <p:nvSpPr>
          <p:cNvPr id="4" name="QM_5_AN.68_1#59197e43c.blank?vop=1&amp;pid=9b0db6fac&amp;color=0,0,0&amp;vpa=31&amp;bbb=1"/>
          <p:cNvSpPr/>
          <p:nvPr/>
        </p:nvSpPr>
        <p:spPr>
          <a:xfrm>
            <a:off x="9060910" y="2649220"/>
            <a:ext cx="560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held</a:t>
            </a:r>
            <a:endParaRPr lang="en-US" altLang="zh-CN" dirty="0"/>
          </a:p>
        </p:txBody>
      </p:sp>
      <p:sp>
        <p:nvSpPr>
          <p:cNvPr id="5" name="QM_5_AN.69_1#59197e43c.blank?vop=1&amp;pid=9b0db6fac&amp;color=0,0,0&amp;vpa=32"/>
          <p:cNvSpPr/>
          <p:nvPr/>
        </p:nvSpPr>
        <p:spPr>
          <a:xfrm>
            <a:off x="3968210" y="3487420"/>
            <a:ext cx="268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6" name="QM_5_AN.70_1#59197e43c.blank?vop=1&amp;pid=9b0db6fac&amp;color=0,0,0&amp;vpa=33&amp;bbb=1"/>
          <p:cNvSpPr/>
          <p:nvPr/>
        </p:nvSpPr>
        <p:spPr>
          <a:xfrm>
            <a:off x="9968960" y="3906520"/>
            <a:ext cx="1131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which/that</a:t>
            </a:r>
            <a:endParaRPr lang="en-US" altLang="zh-CN" dirty="0"/>
          </a:p>
        </p:txBody>
      </p:sp>
      <p:sp>
        <p:nvSpPr>
          <p:cNvPr id="7" name="QM_5_AN.71_1#59197e43c.blank?vop=1&amp;pid=9b0db6fac&amp;color=0,0,0&amp;vpa=34&amp;bbb=1"/>
          <p:cNvSpPr/>
          <p:nvPr/>
        </p:nvSpPr>
        <p:spPr>
          <a:xfrm>
            <a:off x="6108160" y="4744720"/>
            <a:ext cx="1106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traditional</a:t>
            </a:r>
            <a:endParaRPr lang="en-US" altLang="zh-CN" dirty="0"/>
          </a:p>
        </p:txBody>
      </p:sp>
      <p:sp>
        <p:nvSpPr>
          <p:cNvPr id="8" name="QM_5_AN.72_1#59197e43c.blank?vop=1&amp;pid=9b0db6fac&amp;color=0,0,0&amp;vpa=35&amp;bbb=1"/>
          <p:cNvSpPr/>
          <p:nvPr/>
        </p:nvSpPr>
        <p:spPr>
          <a:xfrm>
            <a:off x="4536535" y="5570220"/>
            <a:ext cx="1081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especially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7_1#59197e43c?vop=1&amp;pid=9b0db6fac&amp;color=0,0,0&amp;bbb=1&amp;hb=1"/>
          <p:cNvSpPr/>
          <p:nvPr/>
        </p:nvSpPr>
        <p:spPr>
          <a:xfrm>
            <a:off x="832104" y="1080000"/>
            <a:ext cx="10533888" cy="3289300"/>
          </a:xfrm>
          <a:prstGeom prst="rect">
            <a:avLst/>
          </a:prstGeom>
          <a:noFill/>
        </p:spPr>
        <p:txBody>
          <a:bodyPr wrap="none" lIns="0" tIns="0" rIns="0" bIns="0" rtlCol="0" anchor="t"/>
          <a:lstStyle/>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rooftop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#1.1.4</a:t>
            </a:r>
            <a:endParaRPr lang="en-US" altLang="zh-CN" dirty="0"/>
          </a:p>
        </p:txBody>
      </p:sp>
      <p:sp>
        <p:nvSpPr>
          <p:cNvPr id="3" name="QM_5_EX.78_1#59197e43c?vop=1&amp;pid=9b0db6fac&amp;color=0,0,0&amp;bbb=1&amp;hb=1"/>
          <p:cNvSpPr/>
          <p:nvPr/>
        </p:nvSpPr>
        <p:spPr>
          <a:xfrm>
            <a:off x="832104" y="438023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本文是一篇新闻报道</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文章主要介绍了在成都举办的一次世界园艺博览会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其展示了中国如何</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平衡经济发展和生态保护</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为世界其他地方树立了榜样</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M_5_AN.73_1#59197e43c.blank?vop=1&amp;pid=9b0db6fac&amp;color=0,0,0&amp;vpa=36&amp;bbb=1"/>
          <p:cNvSpPr/>
          <p:nvPr/>
        </p:nvSpPr>
        <p:spPr>
          <a:xfrm>
            <a:off x="7054310" y="1036820"/>
            <a:ext cx="1169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impression</a:t>
            </a:r>
            <a:endParaRPr lang="en-US" altLang="zh-CN" dirty="0"/>
          </a:p>
        </p:txBody>
      </p:sp>
      <p:sp>
        <p:nvSpPr>
          <p:cNvPr id="5" name="QM_5_AN.74_1#59197e43c.blank?vop=1&amp;pid=9b0db6fac&amp;color=0,0,0&amp;vpa=37&amp;bbb=1"/>
          <p:cNvSpPr/>
          <p:nvPr/>
        </p:nvSpPr>
        <p:spPr>
          <a:xfrm>
            <a:off x="837660" y="1875020"/>
            <a:ext cx="852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Getting</a:t>
            </a:r>
            <a:endParaRPr lang="en-US" altLang="zh-CN" dirty="0"/>
          </a:p>
        </p:txBody>
      </p:sp>
      <p:sp>
        <p:nvSpPr>
          <p:cNvPr id="6" name="QM_5_AN.75_1#59197e43c.blank?vop=1&amp;pid=9b0db6fac&amp;color=0,0,0&amp;vpa=38&amp;bbb=1"/>
          <p:cNvSpPr/>
          <p:nvPr/>
        </p:nvSpPr>
        <p:spPr>
          <a:xfrm>
            <a:off x="1669510" y="2725920"/>
            <a:ext cx="344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7" name="QM_5_AN.76_1#59197e43c.blank?vop=1&amp;pid=9b0db6fac&amp;color=0,0,0&amp;vpa=39&amp;bbb=1"/>
          <p:cNvSpPr/>
          <p:nvPr/>
        </p:nvSpPr>
        <p:spPr>
          <a:xfrm>
            <a:off x="8870410" y="3132320"/>
            <a:ext cx="827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experts</a:t>
            </a:r>
            <a:endParaRPr lang="en-US" altLang="zh-CN" dirty="0"/>
          </a:p>
        </p:txBody>
      </p:sp>
      <p:sp>
        <p:nvSpPr>
          <p:cNvPr id="8" name="QM_5_AN.77_1#59197e43c.blank?vop=1&amp;pid=9b0db6fac&amp;color=0,0,0&amp;vpa=40&amp;bbb=1"/>
          <p:cNvSpPr/>
          <p:nvPr/>
        </p:nvSpPr>
        <p:spPr>
          <a:xfrm>
            <a:off x="8756110" y="3564120"/>
            <a:ext cx="7508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3">
                                            <p:bg/>
                                          </p:spTgt>
                                        </p:tgtEl>
                                        <p:attrNameLst>
                                          <p:attrName>style.visibility</p:attrName>
                                        </p:attrNameLst>
                                      </p:cBhvr>
                                      <p:to>
                                        <p:strVal val="visible"/>
                                      </p:to>
                                    </p:set>
                                    <p:anim calcmode="lin" valueType="num">
                                      <p:cBhvr additive="base">
                                        <p:cTn id="5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3">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
                                            <p:txEl>
                                              <p:pRg st="0" end="0"/>
                                            </p:txEl>
                                          </p:spTgt>
                                        </p:tgtEl>
                                        <p:attrNameLst>
                                          <p:attrName>style.visibility</p:attrName>
                                        </p:attrNameLst>
                                      </p:cBhvr>
                                      <p:to>
                                        <p:strVal val="visible"/>
                                      </p:to>
                                    </p:set>
                                    <p:anim calcmode="lin" valueType="num">
                                      <p:cBhvr additive="base">
                                        <p:cTn id="6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
                                            <p:txEl>
                                              <p:pRg st="1" end="1"/>
                                            </p:txEl>
                                          </p:spTgt>
                                        </p:tgtEl>
                                        <p:attrNameLst>
                                          <p:attrName>style.visibility</p:attrName>
                                        </p:attrNameLst>
                                      </p:cBhvr>
                                      <p:to>
                                        <p:strVal val="visible"/>
                                      </p:to>
                                    </p:set>
                                    <p:anim calcmode="lin" valueType="num">
                                      <p:cBhvr additive="base">
                                        <p:cTn id="6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9_1#a9a6d7c90?vop=1&amp;pid=59197e43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3" name="QB_6_AN.80_1#a9a6d7c90.blank?vop=1&amp;pid=59197e43c&amp;color=0,0,0&amp;vpa=41&amp;bbb=1"/>
          <p:cNvSpPr/>
          <p:nvPr/>
        </p:nvSpPr>
        <p:spPr>
          <a:xfrm>
            <a:off x="1040860" y="1037082"/>
            <a:ext cx="560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held</a:t>
            </a:r>
            <a:endParaRPr lang="en-US" altLang="zh-CN" dirty="0"/>
          </a:p>
        </p:txBody>
      </p:sp>
      <p:sp>
        <p:nvSpPr>
          <p:cNvPr id="4" name="QB_6_AS.81_1#a9a6d7c90?vop=1&amp;pid=59197e43c&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句意为：在2024年4月至10月于成都举行的世界园艺博览会上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，中国为其他国家树立了如何平衡经济发展</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与生态保护的典范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Horticultural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Exhibition与hold之间是逻辑上的被动关系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，应用过去分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词作后置定语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。故填held。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2_1#1c885f2bf?vop=1&amp;pid=59197e43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83_1#1c885f2bf.blank?vop=1&amp;pid=59197e43c&amp;color=0,0,0&amp;vpa=42"/>
          <p:cNvSpPr/>
          <p:nvPr/>
        </p:nvSpPr>
        <p:spPr>
          <a:xfrm>
            <a:off x="1078960" y="1037082"/>
            <a:ext cx="268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6_AS.84_1#1c885f2bf?vop=1&amp;pid=59197e43c&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句意为：展览会占地面积很大。此处表示“一块大的区域”，表泛指，且large的发音以辅音音素开头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不定冠词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a。故填a。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5_1#9ef8cf108?vop=1&amp;pid=59197e43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86_1#9ef8cf108.blank?vop=1&amp;pid=59197e43c&amp;color=0,0,0&amp;vpa=43&amp;bbb=1"/>
          <p:cNvSpPr/>
          <p:nvPr/>
        </p:nvSpPr>
        <p:spPr>
          <a:xfrm>
            <a:off x="1040860" y="1037082"/>
            <a:ext cx="1131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which/that</a:t>
            </a:r>
            <a:endParaRPr lang="en-US" altLang="zh-CN" dirty="0"/>
          </a:p>
        </p:txBody>
      </p:sp>
      <p:sp>
        <p:nvSpPr>
          <p:cNvPr id="4" name="QB_6_AS.87_1#9ef8cf108?vop=1&amp;pid=59197e43c&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句意为：展会设有七大展区，这些展区展示了来自法国、意大利</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、英国等国家和中国各地城市的最佳园艺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技术）。设空处引导限制性定语从句，先行词为areas，关系词在从句中作主语，应用关系代词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which或</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引导。故填which/that。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8_1#a04d171a1?vop=1&amp;pid=59197e43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89_1#a04d171a1.blank?vop=1&amp;pid=59197e43c&amp;color=0,0,0&amp;vpa=44&amp;bbb=1"/>
          <p:cNvSpPr/>
          <p:nvPr/>
        </p:nvSpPr>
        <p:spPr>
          <a:xfrm>
            <a:off x="1053560" y="1037082"/>
            <a:ext cx="1106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traditional</a:t>
            </a:r>
            <a:endParaRPr lang="en-US" altLang="zh-CN" dirty="0"/>
          </a:p>
        </p:txBody>
      </p:sp>
      <p:sp>
        <p:nvSpPr>
          <p:cNvPr id="4" name="QB_6_AS.90_1#a04d171a1?vop=1&amp;pid=59197e43c&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句意为：一位秘书长表示，他喜欢中国不同城市（如扬州）的园林所展示的传统文化</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，但他更感兴趣的是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绿色理念如何能与人们的日常生活联系起来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，尤其是在大城市。设空处修饰名词culture，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应用形容词形式。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1_1#a2037d59c?vop=1&amp;pid=59197e43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92_1#a2037d59c.blank?vop=1&amp;pid=59197e43c&amp;color=0,0,0&amp;vpa=45&amp;bbb=1"/>
          <p:cNvSpPr/>
          <p:nvPr/>
        </p:nvSpPr>
        <p:spPr>
          <a:xfrm>
            <a:off x="1066260" y="1024382"/>
            <a:ext cx="1081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especially</a:t>
            </a:r>
            <a:endParaRPr lang="en-US" altLang="zh-CN" dirty="0"/>
          </a:p>
        </p:txBody>
      </p:sp>
      <p:sp>
        <p:nvSpPr>
          <p:cNvPr id="4" name="QB_6_AS.93_1#a2037d59c?vop=1&amp;pid=59197e43c&amp;color=0,0,0&amp;bbb=1"/>
          <p:cNvSpPr/>
          <p:nvPr/>
        </p:nvSpPr>
        <p:spPr>
          <a:xfrm>
            <a:off x="832104" y="148596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句意见上一题解析。设空处修饰介词短语in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cities，应用副词形式。故填especially。</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37b19b26?pid=e6f06388a&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单句填空</a:t>
            </a:r>
            <a:endParaRPr lang="en-US" altLang="zh-CN" sz="2200" dirty="0"/>
          </a:p>
        </p:txBody>
      </p:sp>
      <p:sp>
        <p:nvSpPr>
          <p:cNvPr id="3" name="C_5_BD#42c5be922?pid=237b19b26&amp;color=0,160,175&amp;bbb=1"/>
          <p:cNvSpPr/>
          <p:nvPr/>
        </p:nvSpPr>
        <p:spPr>
          <a:xfrm>
            <a:off x="832104" y="1464373"/>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词汇变形记</a:t>
            </a:r>
            <a:endParaRPr lang="en-US" altLang="zh-CN" sz="2200" dirty="0"/>
          </a:p>
        </p:txBody>
      </p:sp>
      <p:sp>
        <p:nvSpPr>
          <p:cNvPr id="4" name="QB_6_BD.1_1#c69fafbcb?vop=1&amp;pid=42c5be922&amp;color=0,0,0&amp;bbb=1&amp;hb=1"/>
          <p:cNvSpPr/>
          <p:nvPr/>
        </p:nvSpPr>
        <p:spPr>
          <a:xfrm>
            <a:off x="832104" y="1803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crisis,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dirty="0"/>
          </a:p>
        </p:txBody>
      </p:sp>
      <p:sp>
        <p:nvSpPr>
          <p:cNvPr id="5" name="QB_6_AN.2_1#c69fafbcb.blank?vop=1&amp;pid=42c5be922&amp;color=0,0,0&amp;vpa=1&amp;bbb=1"/>
          <p:cNvSpPr/>
          <p:nvPr/>
        </p:nvSpPr>
        <p:spPr>
          <a:xfrm>
            <a:off x="1536160" y="1760220"/>
            <a:ext cx="738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global</a:t>
            </a:r>
            <a:endParaRPr lang="en-US" altLang="zh-CN" dirty="0"/>
          </a:p>
        </p:txBody>
      </p:sp>
      <p:sp>
        <p:nvSpPr>
          <p:cNvPr id="6" name="QB_6_AS.3_1#c69fafbcb?vop=1&amp;pid=42c5be922&amp;color=0,0,0&amp;bbb=1&amp;hb=1"/>
          <p:cNvSpPr/>
          <p:nvPr/>
        </p:nvSpPr>
        <p:spPr>
          <a:xfrm>
            <a:off x="832104" y="263207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句意为：全球气候危机正导致海平面上升和极端天气，需要世界各国采取有效措施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。设空处修饰名词短语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crisis，表示“全球性的”，应用形容词形式。故填global。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4_1#b28328430?vop=1&amp;pid=59197e43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p:txBody>
      </p:sp>
      <p:sp>
        <p:nvSpPr>
          <p:cNvPr id="3" name="QB_6_AN.95_1#b28328430.blank?vop=1&amp;pid=59197e43c&amp;color=0,0,0&amp;vpa=46&amp;bbb=1"/>
          <p:cNvSpPr/>
          <p:nvPr/>
        </p:nvSpPr>
        <p:spPr>
          <a:xfrm>
            <a:off x="1078960" y="1024382"/>
            <a:ext cx="1169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impression</a:t>
            </a:r>
            <a:endParaRPr lang="en-US" altLang="zh-CN" dirty="0"/>
          </a:p>
        </p:txBody>
      </p:sp>
      <p:sp>
        <p:nvSpPr>
          <p:cNvPr id="4" name="QB_6_AS.96_1#b28328430?vop=1&amp;pid=59197e43c&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句意为：点缀着植物和花的小屋顶给人留下了深刻的印象。设空处作left的宾语，且其前有形容词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冠词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a修饰，应用可数名词单数形式。故填impression。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7_1#30fec320c?vop=1&amp;pid=59197e43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6_AN.98_1#30fec320c.blank?vop=1&amp;pid=59197e43c&amp;color=0,0,0&amp;vpa=47&amp;bbb=1"/>
          <p:cNvSpPr/>
          <p:nvPr/>
        </p:nvSpPr>
        <p:spPr>
          <a:xfrm>
            <a:off x="1066260" y="1024382"/>
            <a:ext cx="852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Getting</a:t>
            </a:r>
            <a:endParaRPr lang="en-US" altLang="zh-CN" dirty="0"/>
          </a:p>
        </p:txBody>
      </p:sp>
      <p:sp>
        <p:nvSpPr>
          <p:cNvPr id="4" name="QB_6_AS.99_1#30fec320c?vop=1&amp;pid=59197e43c&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句意为：给植物浇水并在高墙上照看它们并不容易。分析句子结构可知，此处应用动名词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，与后面的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wall共同作主语，且设空处位于句首，首字母需大写。故填Getting。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0_1#a8b098936?vop=1&amp;pid=59197e43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01_1#a8b098936.blank?vop=1&amp;pid=59197e43c&amp;color=0,0,0&amp;vpa=48&amp;bbb=1"/>
          <p:cNvSpPr/>
          <p:nvPr/>
        </p:nvSpPr>
        <p:spPr>
          <a:xfrm>
            <a:off x="1040860" y="1037082"/>
            <a:ext cx="344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4" name="QB_6_AS.102_1#a8b098936?vop=1&amp;pid=59197e43c&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句意为：中国正在以一种恰当的方式设计自己的未来，因为它正在成为一个更环保宜居的国家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。固定短语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way意为“以一种</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的方式”，故填in。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3_1#2f6f44bd3?vop=1&amp;pid=59197e43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6_AN.104_1#2f6f44bd3.blank?vop=1&amp;pid=59197e43c&amp;color=0,0,0&amp;vpa=49&amp;bbb=1"/>
          <p:cNvSpPr/>
          <p:nvPr/>
        </p:nvSpPr>
        <p:spPr>
          <a:xfrm>
            <a:off x="1078960" y="1024382"/>
            <a:ext cx="827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experts</a:t>
            </a:r>
            <a:endParaRPr lang="en-US" altLang="zh-CN" dirty="0"/>
          </a:p>
        </p:txBody>
      </p:sp>
      <p:sp>
        <p:nvSpPr>
          <p:cNvPr id="4" name="QB_6_AS.105_1#2f6f44bd3?vop=1&amp;pid=59197e43c&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句意为：一些专家希望这次展览是一个机会，让世界各地的其他城市看到他们也可以这样做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。设空处前有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修饰，应用可数名词复数形式。故填experts。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6_1#5161efac2?vop=1&amp;pid=59197e43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107_1#5161efac2.blank?vop=1&amp;pid=59197e43c&amp;color=0,0,0&amp;vpa=50&amp;bbb=1"/>
          <p:cNvSpPr/>
          <p:nvPr/>
        </p:nvSpPr>
        <p:spPr>
          <a:xfrm>
            <a:off x="1180560" y="1037082"/>
            <a:ext cx="7508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see</a:t>
            </a:r>
            <a:endParaRPr lang="en-US" altLang="zh-CN" dirty="0"/>
          </a:p>
        </p:txBody>
      </p:sp>
      <p:sp>
        <p:nvSpPr>
          <p:cNvPr id="4" name="QB_6_AS.108_1#5161efac2?vop=1&amp;pid=59197e43c&amp;color=0,0,0&amp;bbb=1"/>
          <p:cNvSpPr/>
          <p:nvPr/>
        </p:nvSpPr>
        <p:spPr>
          <a:xfrm>
            <a:off x="832104" y="148596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句意见上一题解析。opportunity后常用不定式作定语，表示“</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的机会”。故填to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d8b02ce3?pid=6c5e8b57f&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阅读理解A篇</a:t>
            </a:r>
            <a:endParaRPr lang="en-US" altLang="zh-CN" sz="2200" dirty="0"/>
          </a:p>
        </p:txBody>
      </p:sp>
      <p:sp>
        <p:nvSpPr>
          <p:cNvPr id="3" name="QM_5_BD.109_1#4240bff4c?vop=1&amp;pid=4d8b02ce3&amp;color=0,0,0&amp;bbb=1"/>
          <p:cNvSpPr/>
          <p:nvPr/>
        </p:nvSpPr>
        <p:spPr>
          <a:xfrm>
            <a:off x="832104" y="1422400"/>
            <a:ext cx="10533888" cy="363665"/>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体裁：应用文 | 主题：栖息地恢复小队招募 | 词数：约271 | 难度：较易 | 建议用时：6分钟</a:t>
            </a:r>
            <a:endParaRPr lang="en-US" altLang="zh-CN" sz="1800" dirty="0"/>
          </a:p>
        </p:txBody>
      </p:sp>
      <p:sp>
        <p:nvSpPr>
          <p:cNvPr id="4" name="QM_5_BD.109_2#4240bff4c?vop=1&amp;pid=4d8b02ce3&amp;color=0,0,0&amp;bt=1&amp;bbb=1&amp;hb=1"/>
          <p:cNvSpPr/>
          <p:nvPr/>
        </p:nvSpPr>
        <p:spPr>
          <a:xfrm>
            <a:off x="832104" y="1905500"/>
            <a:ext cx="10533888" cy="2027555"/>
          </a:xfrm>
          <a:prstGeom prst="rect">
            <a:avLst/>
          </a:prstGeom>
          <a:noFill/>
        </p:spPr>
        <p:txBody>
          <a:bodyPr wrap="none" lIns="0" tIns="0" rIns="0" bIns="0" rtlCol="0" anchor="t"/>
          <a:p>
            <a:pPr algn="l">
              <a:lnSpc>
                <a:spcPts val="3300"/>
              </a:lnSpc>
            </a:pP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全国新课标</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Ⅰ 2024]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Headlands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Bolinas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invasive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（侵入的）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endangered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ridges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valleys.</a:t>
            </a:r>
            <a:endParaRPr lang="en-US" altLang="zh-CN" dirty="0"/>
          </a:p>
        </p:txBody>
      </p:sp>
      <p:sp>
        <p:nvSpPr>
          <p:cNvPr id="5" name="QM_5_BD.109_3#4240bff4c?vop=1&amp;pid=4d8b02ce3&amp;color=0,0,0&amp;bbb=1&amp;hb=1"/>
          <p:cNvSpPr/>
          <p:nvPr/>
        </p:nvSpPr>
        <p:spPr>
          <a:xfrm>
            <a:off x="832104" y="3975346"/>
            <a:ext cx="10533888" cy="1189355"/>
          </a:xfrm>
          <a:prstGeom prst="rect">
            <a:avLst/>
          </a:prstGeom>
          <a:noFill/>
        </p:spPr>
        <p:txBody>
          <a:bodyPr wrap="none" lIns="0" tIns="0" rIns="0" bIns="0" rtlCol="0" anchor="t"/>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endParaRPr lang="en-US" altLang="zh-CN" dirty="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09_4#4240bff4c?vop=1&amp;pid=4d8b02ce3&amp;color=0,0,0&amp;bt=1&amp;bbb=1&amp;hb=1"/>
          <p:cNvSpPr/>
          <p:nvPr/>
        </p:nvSpPr>
        <p:spPr>
          <a:xfrm>
            <a:off x="832104" y="1080000"/>
            <a:ext cx="10533888" cy="4126040"/>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Guidelines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/guardian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signed.</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raincoat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sunscreen,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lunch.</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Fulfills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（满足）</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requirements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09_5#4240bff4c?vop=1&amp;pid=4d8b02ce3&amp;color=0,0,0&amp;bt=1&amp;bbb=1"/>
          <p:cNvSpPr/>
          <p:nvPr/>
        </p:nvSpPr>
        <p:spPr>
          <a:xfrm>
            <a:off x="832104" y="1080000"/>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UPCOMING</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endParaRPr lang="en-US" altLang="zh-CN" sz="1800" dirty="0"/>
          </a:p>
        </p:txBody>
      </p:sp>
      <p:graphicFrame>
        <p:nvGraphicFramePr>
          <p:cNvPr id="38" name="QM_5_BD.109_6#4240bff4c?colgroup=31,25&amp;vop=1&amp;pid=4d8b02ce3&amp;color=0,0,0&amp;bbb=1"/>
          <p:cNvGraphicFramePr>
            <a:graphicFrameLocks noGrp="1"/>
          </p:cNvGraphicFramePr>
          <p:nvPr/>
        </p:nvGraphicFramePr>
        <p:xfrm>
          <a:off x="832104" y="1575046"/>
          <a:ext cx="10533888" cy="1258318"/>
        </p:xfrm>
        <a:graphic>
          <a:graphicData uri="http://schemas.openxmlformats.org/drawingml/2006/table">
            <a:tbl>
              <a:tblPr/>
              <a:tblGrid>
                <a:gridCol w="5788152"/>
                <a:gridCol w="4745736"/>
              </a:tblGrid>
              <a:tr h="313246">
                <a:tc>
                  <a:txBody>
                    <a:bodyPr/>
                    <a:lstStyle/>
                    <a:p>
                      <a:pPr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hangingPunct="0">
                        <a:lnSpc>
                          <a:spcPts val="21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1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Sunday,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Jan.15</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am—1:00</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Battery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Alexander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Trailhead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Sunday,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Jan.22</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am—2:30</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Stinson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Parking</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Sunday,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Jan.29</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9:30</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am—2:30</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Coyote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Ridge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Trailhead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M_5_EX.110_1#4240bff4c?vop=1&amp;pid=4d8b02ce3&amp;color=0,0,0&amp;bbb=1&amp;hb=1"/>
          <p:cNvSpPr/>
          <p:nvPr/>
        </p:nvSpPr>
        <p:spPr>
          <a:xfrm>
            <a:off x="832104" y="2972046"/>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本文主要介绍了一个名为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栖息地恢复小队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的公益环保组织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包括该组织的宗旨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志愿者招募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要求以及最近的活动安排</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1_1#3884b1f54?vop=1&amp;pid=4240bff4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2_1#3884b1f54.bracket?vop=1&amp;pid=4240bff4c&amp;color=0,0,0&amp;vpa=51"/>
          <p:cNvSpPr/>
          <p:nvPr/>
        </p:nvSpPr>
        <p:spPr>
          <a:xfrm>
            <a:off x="6231922"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BD.111_2#3884b1f54.choices?vop=1&amp;pid=4240bff4c&amp;color=0,0,0&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mineral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1800" dirty="0"/>
          </a:p>
        </p:txBody>
      </p:sp>
      <p:sp>
        <p:nvSpPr>
          <p:cNvPr id="5" name="QC_6_AS.113_1#3884b1f54?vop=1&amp;pid=4240bff4c&amp;color=0,0,0&amp;bbb=1&amp;hb=1"/>
          <p:cNvSpPr/>
          <p:nvPr/>
        </p:nvSpPr>
        <p:spPr>
          <a:xfrm>
            <a:off x="832104" y="2310765"/>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”和“Habitat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endangered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valleys.”可知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，栖息地恢复小队帮助恢复和保护马林从马林岬角到博利纳斯山脊的自然区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，在恢复敏感资源和保护濒危物种方面发挥着至关重要的作用，也就是保护当地的生态系统。故选C项。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4_1#427ca4a91?vop=1&amp;pid=4240bff4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5_1#427ca4a91.bracket?vop=1&amp;pid=4240bff4c&amp;color=0,0,0&amp;vpa=52"/>
          <p:cNvSpPr/>
          <p:nvPr/>
        </p:nvSpPr>
        <p:spPr>
          <a:xfrm>
            <a:off x="8225821"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BD.114_2#427ca4a91.choices?vop=1&amp;pid=4240bff4c&amp;color=0,0,0&amp;bbb=1"/>
          <p:cNvSpPr/>
          <p:nvPr/>
        </p:nvSpPr>
        <p:spPr>
          <a:xfrm>
            <a:off x="832104" y="1485963"/>
            <a:ext cx="10533888" cy="360680"/>
          </a:xfrm>
          <a:prstGeom prst="rect">
            <a:avLst/>
          </a:prstGeom>
          <a:noFill/>
        </p:spPr>
        <p:txBody>
          <a:bodyPr wrap="none" lIns="0" tIns="0" rIns="0" bIns="0" rtlCol="0" anchor="t"/>
          <a:lstStyle/>
          <a:p>
            <a:pPr>
              <a:lnSpc>
                <a:spcPts val="3200"/>
              </a:lnSpc>
              <a:tabLst>
                <a:tab pos="2614295" algn="l"/>
                <a:tab pos="5317490" algn="l"/>
                <a:tab pos="802068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a:t>
            </a:r>
            <a:endParaRPr lang="en-US" altLang="zh-CN" sz="1800" dirty="0"/>
          </a:p>
        </p:txBody>
      </p:sp>
      <p:sp>
        <p:nvSpPr>
          <p:cNvPr id="5" name="QC_6_AS.116_1#427ca4a91?vop=1&amp;pid=4240bff4c&amp;color=0,0,0&amp;bbb=1&amp;hb=1"/>
          <p:cNvSpPr/>
          <p:nvPr/>
        </p:nvSpPr>
        <p:spPr>
          <a:xfrm>
            <a:off x="832104" y="190627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BRING”部分中的“Volunteers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.”可知，该环保组织欢迎10岁及以上的志愿者报名参加，即最低的年龄要求为10岁。故选B项。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_1#9158d1c08?vop=1&amp;pid=42c5be922&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（单元主题）</a:t>
            </a:r>
            <a:endParaRPr lang="en-US" altLang="zh-CN" dirty="0"/>
          </a:p>
        </p:txBody>
      </p:sp>
      <p:sp>
        <p:nvSpPr>
          <p:cNvPr id="3" name="QB_6_AN.5_1#9158d1c08.blank?vop=1&amp;pid=42c5be922&amp;color=0,0,0&amp;vpa=2&amp;bbb=1"/>
          <p:cNvSpPr/>
          <p:nvPr/>
        </p:nvSpPr>
        <p:spPr>
          <a:xfrm>
            <a:off x="1510760" y="1048512"/>
            <a:ext cx="1030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industrial</a:t>
            </a:r>
            <a:endParaRPr lang="en-US" altLang="zh-CN" dirty="0"/>
          </a:p>
        </p:txBody>
      </p:sp>
      <p:sp>
        <p:nvSpPr>
          <p:cNvPr id="4" name="QB_6_AS.6_1#9158d1c08?vop=1&amp;pid=42c5be922&amp;color=0,0,0&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句意为：这个工业园区里有许多工厂生产各种商品，给这座城市带来了经济发展和环境问题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。设空处修饰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，应用形容词形式。故填industrial。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7_1#5e9f36271?vop=1&amp;pid=4240bff4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8_1#5e9f36271.bracket?vop=1&amp;pid=4240bff4c&amp;color=0,0,0&amp;vpa=53"/>
          <p:cNvSpPr/>
          <p:nvPr/>
        </p:nvSpPr>
        <p:spPr>
          <a:xfrm>
            <a:off x="52572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BD.117_2#5e9f36271.choices?vop=1&amp;pid=4240bff4c&amp;color=0,0,0&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endParaRPr lang="en-US" altLang="zh-CN" sz="1800" dirty="0"/>
          </a:p>
        </p:txBody>
      </p:sp>
      <p:sp>
        <p:nvSpPr>
          <p:cNvPr id="5" name="QC_6_AS.119_1#5e9f36271?vop=1&amp;pid=4240bff4c&amp;color=0,0,0&amp;bbb=1&amp;hb=1"/>
          <p:cNvSpPr/>
          <p:nvPr/>
        </p:nvSpPr>
        <p:spPr>
          <a:xfrm>
            <a:off x="832104" y="2310765"/>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BRING”部分中的“We'll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.”及</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raincoat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necessary.”可知，无论晴天还是雨天</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，志愿者们都要</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工作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,要求中还提示多带几套衣服以应对天气变化，并且必要时可带一件雨衣。由此可知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，志愿者们甚至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会在恶劣的天气工作</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22e07f0f?pid=6c5e8b57f&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阅读理解B篇</a:t>
            </a:r>
            <a:endParaRPr lang="en-US" altLang="zh-CN" sz="2200" dirty="0"/>
          </a:p>
        </p:txBody>
      </p:sp>
      <p:sp>
        <p:nvSpPr>
          <p:cNvPr id="3" name="QM_5_BD.120_1#e82e15672?vop=1&amp;pid=222e07f0f&amp;color=0,0,0&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主题：节能的数据传输 | 词数：约385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湖北武汉重点中学</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期末联考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transmission.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petabits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streaming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Photonics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October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2022.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phenomenon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光学频</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率梳）. 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（激光）</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carefully-crafted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rainbow,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evenly.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modulator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（调制器）,</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modulator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packets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fibre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ct val="150000"/>
              </a:lnSpc>
            </a:pPr>
            <a:endParaRPr lang="en-US" altLang="zh-CN" dirty="0"/>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20_1#e82e15672?vop=1&amp;pid=222e07f0f&amp;color=0,0,0&amp;bbb=1&amp;hb=1"/>
          <p:cNvSpPr/>
          <p:nvPr/>
        </p:nvSpPr>
        <p:spPr>
          <a:xfrm>
            <a:off x="832104" y="1080000"/>
            <a:ext cx="10533888" cy="5029200"/>
          </a:xfrm>
          <a:prstGeom prst="rect">
            <a:avLst/>
          </a:prstGeom>
          <a:noFill/>
        </p:spPr>
        <p:txBody>
          <a:bodyPr wrap="none" lIns="0" tIns="0" rIns="0" bIns="0" rtlCol="0" anchor="t"/>
          <a:lstStyle/>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（光纤电缆）</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fibre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wavelengths.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split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wavelengths.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wavelengths—or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rainbow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fibre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separate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pipes.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wavelengths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interference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（干扰）. 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split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8,251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modulator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endParaRPr lang="en-US" altLang="zh-CN" sz="1800" dirty="0"/>
          </a:p>
          <a:p>
            <a:pPr>
              <a:lnSpc>
                <a:spcPct val="150000"/>
              </a:lnSpc>
            </a:pPr>
            <a:endParaRPr lang="en-US" altLang="zh-CN" dirty="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20_1#e82e15672?vop=1&amp;pid=222e07f0f&amp;color=0,0,0&amp;bbb=1&amp;hb=1"/>
          <p:cNvSpPr/>
          <p:nvPr/>
        </p:nvSpPr>
        <p:spPr>
          <a:xfrm>
            <a:off x="832104" y="1080000"/>
            <a:ext cx="10533888" cy="1612900"/>
          </a:xfrm>
          <a:prstGeom prst="rect">
            <a:avLst/>
          </a:prstGeom>
          <a:noFill/>
        </p:spPr>
        <p:txBody>
          <a:bodyPr wrap="none" lIns="0" tIns="0" rIns="0" bIns="0" rtlCol="0" anchor="t"/>
          <a:lstStyle/>
          <a:p>
            <a:pPr>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savings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Corcoran,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Monash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Melbourne,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Australia.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energy-efficient.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
        <p:nvSpPr>
          <p:cNvPr id="3" name="QM_5_EX.121_1#e82e15672?vop=1&amp;pid=222e07f0f&amp;color=0,0,0&amp;bbb=1&amp;hb=1"/>
          <p:cNvSpPr/>
          <p:nvPr/>
        </p:nvSpPr>
        <p:spPr>
          <a:xfrm>
            <a:off x="832104" y="27317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文章介绍了一项新的数据传输技术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该技术因其节能环保的优势</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有望在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数据中心等场景中迅速应用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有助于减少互联网对气候的影响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2_1#cd41abbde?vop=1&amp;pid=e82e15672&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3_1#cd41abbde.bracket?vop=1&amp;pid=e82e15672&amp;color=0,0,0&amp;vpa=54"/>
          <p:cNvSpPr/>
          <p:nvPr/>
        </p:nvSpPr>
        <p:spPr>
          <a:xfrm>
            <a:off x="66288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BD.122_2#cd41abbde.choices?vop=1&amp;pid=e82e15672&amp;color=0,0,0&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transmission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chip.</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lasers.</a:t>
            </a:r>
            <a:endParaRPr lang="en-US" altLang="zh-CN" sz="1800" dirty="0"/>
          </a:p>
        </p:txBody>
      </p:sp>
      <p:sp>
        <p:nvSpPr>
          <p:cNvPr id="5" name="QC_6_AS.124_1#cd41abbde?vop=1&amp;pid=e82e15672&amp;color=0,0,0&amp;bbb=1&amp;hb=1"/>
          <p:cNvSpPr/>
          <p:nvPr/>
        </p:nvSpPr>
        <p:spPr>
          <a:xfrm>
            <a:off x="832104" y="3141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推理判断题。根据第二段中的“These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phenomenon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carefully-crafted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rainbow,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evenly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.”以及第三段描述的利用光学频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率梳进行数据传输的过程可推知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，光学频率梳是这项数据传输技术的基础。故选B项。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5_1#7f68b5813?vop=1&amp;pid=e82e15672&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6_1#7f68b5813.bracket?vop=1&amp;pid=e82e15672&amp;color=0,0,0&amp;vpa=55"/>
          <p:cNvSpPr/>
          <p:nvPr/>
        </p:nvSpPr>
        <p:spPr>
          <a:xfrm>
            <a:off x="54604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BD.125_2#7f68b5813.choices?vop=1&amp;pid=e82e15672&amp;color=0,0,0&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modulator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fibre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endParaRPr lang="en-US" altLang="zh-CN" sz="1800" dirty="0"/>
          </a:p>
        </p:txBody>
      </p:sp>
      <p:sp>
        <p:nvSpPr>
          <p:cNvPr id="5" name="QC_6_AS.127_1#7f68b5813?vop=1&amp;pid=e82e15672&amp;color=0,0,0&amp;bbb=1&amp;hb=1"/>
          <p:cNvSpPr/>
          <p:nvPr/>
        </p:nvSpPr>
        <p:spPr>
          <a:xfrm>
            <a:off x="832104" y="231076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主旨大意题。根据第三段内容可知，本段主要描述了数字数据如何通过调制器转换为光模式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，并通过光纤</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电缆传输</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，最后在接收端被转换回数字数据，即数字数据是如何被传输的。由此可知，A项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（数字数据是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如何被传输的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）能概括本段主要内容。故选A项。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8_1#9dd0086d9?vop=1&amp;pid=e82e15672&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interference?(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9_1#9dd0086d9.bracket?vop=1&amp;pid=e82e15672&amp;color=0,0,0&amp;vpa=56"/>
          <p:cNvSpPr/>
          <p:nvPr/>
        </p:nvSpPr>
        <p:spPr>
          <a:xfrm>
            <a:off x="86735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BD.128_2#9dd0086d9.choices?vop=1&amp;pid=e82e15672&amp;color=0,0,0&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fibre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cable.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cables.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wavelengths.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Sufficient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endParaRPr lang="en-US" altLang="zh-CN" sz="1800" dirty="0"/>
          </a:p>
        </p:txBody>
      </p:sp>
      <p:sp>
        <p:nvSpPr>
          <p:cNvPr id="5" name="QC_6_AS.130_1#9dd0086d9?vop=1&amp;pid=e82e15672&amp;color=0,0,0&amp;bbb=1&amp;hb=1"/>
          <p:cNvSpPr/>
          <p:nvPr/>
        </p:nvSpPr>
        <p:spPr>
          <a:xfrm>
            <a:off x="832104" y="3141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wavelengths.”可知，数据要沿着光纤电缆无干扰地传输，光线必须具有不同的波长</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1_1#32b72522d?vop=1&amp;pid=e82e15672&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32_1#32b72522d.bracket?vop=1&amp;pid=e82e15672&amp;color=0,0,0&amp;vpa=57"/>
          <p:cNvSpPr/>
          <p:nvPr/>
        </p:nvSpPr>
        <p:spPr>
          <a:xfrm>
            <a:off x="632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31_2#32b72522d.choices?vop=1&amp;pid=e82e15672&amp;color=0,0,0&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modulators.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endParaRPr lang="en-US" altLang="zh-CN" sz="1800" dirty="0"/>
          </a:p>
        </p:txBody>
      </p:sp>
      <p:sp>
        <p:nvSpPr>
          <p:cNvPr id="5" name="QC_6_AS.133_1#32b72522d?vop=1&amp;pid=e82e15672&amp;color=0,0,0&amp;bbb=1&amp;hb=1"/>
          <p:cNvSpPr/>
          <p:nvPr/>
        </p:nvSpPr>
        <p:spPr>
          <a:xfrm>
            <a:off x="832104" y="231076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细节理解题。根据最后一段内容可知，新技术之所以能够很快被应用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，是因为它更节能且有助于减少互联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网对气候的影响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，即更环保。故选D项。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76a8d92e?pid=6c5e8b57f&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mc:AlternateContent xmlns:mc="http://schemas.openxmlformats.org/markup-compatibility/2006">
        <mc:Choice xmlns:a14="http://schemas.microsoft.com/office/drawing/2010/main" Requires="a14">
          <p:sp>
            <p:nvSpPr>
              <p:cNvPr id="3" name="QM_5_BD.134_1#2c8fb8340?vop=1&amp;pid=376a8d92e&amp;color=0,0,0&amp;bbb=1&amp;hb=1"/>
              <p:cNvSpPr/>
              <p:nvPr/>
            </p:nvSpPr>
            <p:spPr>
              <a:xfrm>
                <a:off x="832104" y="1422400"/>
                <a:ext cx="10533888" cy="4191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主题：减少使用空调|词数：约276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河北邯郸</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Whenever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Kansas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conditioning（AC）,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degrees.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controlled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a:t>
                </a:r>
                <a14:m>
                  <m:oMath xmlns:m="http://schemas.openxmlformats.org/officeDocument/2006/math">
                    <m:r>
                      <a:rPr lang="en-US" altLang="zh-CN" sz="18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unbearable.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（进化）,</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biologically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insufferable.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ct val="150000"/>
                  </a:lnSpc>
                </a:pPr>
                <a:endParaRPr lang="en-US" altLang="zh-CN" dirty="0"/>
              </a:p>
            </p:txBody>
          </p:sp>
        </mc:Choice>
        <mc:Fallback>
          <p:sp>
            <p:nvSpPr>
              <p:cNvPr id="3" name="QM_5_BD.134_1#2c8fb8340?vop=1&amp;pid=376a8d92e&amp;color=0,0,0&amp;bbb=1&amp;hb=1"/>
              <p:cNvSpPr>
                <a:spLocks noRot="1" noChangeAspect="1" noMove="1" noResize="1" noEditPoints="1" noAdjustHandles="1" noChangeArrowheads="1" noChangeShapeType="1" noTextEdit="1"/>
              </p:cNvSpPr>
              <p:nvPr/>
            </p:nvSpPr>
            <p:spPr>
              <a:xfrm>
                <a:off x="832104" y="1422400"/>
                <a:ext cx="10533888" cy="4191000"/>
              </a:xfrm>
              <a:prstGeom prst="rect">
                <a:avLst/>
              </a:prstGeom>
              <a:blipFill rotWithShape="1">
                <a:blip r:embed="rId1"/>
                <a:stretch>
                  <a:fillRect l="-2" r="-3923" b="-19818"/>
                </a:stretch>
              </a:blipFill>
            </p:spPr>
            <p:txBody>
              <a:bodyPr/>
              <a:lstStyle/>
              <a:p>
                <a:r>
                  <a:rPr lang="zh-CN" altLang="en-US">
                    <a:noFill/>
                  </a:rPr>
                  <a:t> </a:t>
                </a:r>
              </a:p>
            </p:txBody>
          </p:sp>
        </mc:Fallback>
      </mc:AlternateContent>
      <p:sp>
        <p:nvSpPr>
          <p:cNvPr id="4" name="QM_5_AN.135_1#2c8fb8340.blank?vop=1&amp;pid=376a8d92e&amp;color=0,0,0&amp;vpa=58"/>
          <p:cNvSpPr/>
          <p:nvPr/>
        </p:nvSpPr>
        <p:spPr>
          <a:xfrm>
            <a:off x="6096000" y="3525520"/>
            <a:ext cx="459105" cy="37338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5" name="QM_5_AN.136_1#2c8fb8340.blank?vop=1&amp;pid=376a8d92e&amp;color=0,0,0&amp;vpa=59"/>
          <p:cNvSpPr/>
          <p:nvPr/>
        </p:nvSpPr>
        <p:spPr>
          <a:xfrm>
            <a:off x="5822950" y="5621020"/>
            <a:ext cx="498475" cy="37338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4_1#2c8fb8340?vop=1&amp;pid=376a8d92e&amp;color=0,0,0&amp;bbb=1&amp;hb=1"/>
          <p:cNvSpPr/>
          <p:nvPr/>
        </p:nvSpPr>
        <p:spPr>
          <a:xfrm>
            <a:off x="832104" y="1080000"/>
            <a:ext cx="10533888" cy="3708400"/>
          </a:xfrm>
          <a:prstGeom prst="rect">
            <a:avLst/>
          </a:prstGeom>
          <a:noFill/>
        </p:spPr>
        <p:txBody>
          <a:bodyPr wrap="none" lIns="0" tIns="0" rIns="0" bIns="0" rtlCol="0" anchor="t"/>
          <a:lstStyle/>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1970s,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out-of-town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refrigerants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（制冷剂）</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warming.</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Dishwashers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humidity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（湿度）. 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outdoors.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5_AN.137_1#2c8fb8340.blank?vop=1&amp;pid=376a8d92e&amp;color=0,0,0&amp;vpa=60"/>
          <p:cNvSpPr/>
          <p:nvPr/>
        </p:nvSpPr>
        <p:spPr>
          <a:xfrm>
            <a:off x="3085560" y="1887720"/>
            <a:ext cx="306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4" name="QM_5_AN.138_1#2c8fb8340.blank?vop=1&amp;pid=376a8d92e&amp;color=0,0,0&amp;vpa=61"/>
          <p:cNvSpPr/>
          <p:nvPr/>
        </p:nvSpPr>
        <p:spPr>
          <a:xfrm>
            <a:off x="812260" y="27259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5" name="QM_5_AN.139_1#2c8fb8340.blank?vop=1&amp;pid=376a8d92e&amp;color=0,0,0&amp;vpa=62"/>
          <p:cNvSpPr/>
          <p:nvPr/>
        </p:nvSpPr>
        <p:spPr>
          <a:xfrm>
            <a:off x="1593310" y="3564120"/>
            <a:ext cx="319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3c6d6ff2d?vop=1&amp;pid=42c5be922&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pandas'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（extinct）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dirty="0"/>
          </a:p>
        </p:txBody>
      </p:sp>
      <p:sp>
        <p:nvSpPr>
          <p:cNvPr id="3" name="QB_6_AN.8_1#3c6d6ff2d.blank?vop=1&amp;pid=42c5be922&amp;color=0,0,0&amp;vpa=3&amp;bbb=1"/>
          <p:cNvSpPr/>
          <p:nvPr/>
        </p:nvSpPr>
        <p:spPr>
          <a:xfrm>
            <a:off x="7695660" y="1048512"/>
            <a:ext cx="1081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extinction</a:t>
            </a:r>
            <a:endParaRPr lang="en-US" altLang="zh-CN" dirty="0"/>
          </a:p>
        </p:txBody>
      </p:sp>
      <p:sp>
        <p:nvSpPr>
          <p:cNvPr id="4" name="QB_6_AS.9_1#3c6d6ff2d?vop=1&amp;pid=42c5be922&amp;color=0,0,0&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句意为：如果我们不保护熊猫的生存环境，它们总有一天可能面临灭绝，这将是世界的巨大损失</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作动词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face的宾语，应用名词形式extinction，为不可数名词。故填extinction。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0_1#2c8fb8340?vop=1&amp;pid=376a8d92e&amp;color=0,0,0&amp;bt=1&amp;bbb=1"/>
          <p:cNvSpPr/>
          <p:nvPr/>
        </p:nvSpPr>
        <p:spPr>
          <a:xfrm>
            <a:off x="832104" y="1078992"/>
            <a:ext cx="10533888" cy="28702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Besides,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appliances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Poor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a:t>
            </a:r>
            <a:endParaRPr lang="en-US" altLang="zh-CN" sz="1800" dirty="0"/>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3" name="QM_5_EX.141_1#2c8fb8340?vop=1&amp;pid=376a8d92e&amp;color=0,0,0&amp;bbb=1&amp;hb=1"/>
          <p:cNvSpPr/>
          <p:nvPr/>
        </p:nvSpPr>
        <p:spPr>
          <a:xfrm>
            <a:off x="832104" y="39636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作者通过自身经历说明减少空调使用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适应自然温度不仅可行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还能降低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能耗和开支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同时减少对环境的影响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2_1#751b4aa1b?vop=1&amp;pid=2c8fb834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43_1#751b4aa1b.blank?vop=1&amp;pid=2c8fb8340&amp;color=0,0,0&amp;vpa=63"/>
          <p:cNvSpPr/>
          <p:nvPr/>
        </p:nvSpPr>
        <p:spPr>
          <a:xfrm>
            <a:off x="10662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mc:AlternateContent xmlns:mc="http://schemas.openxmlformats.org/markup-compatibility/2006">
        <mc:Choice xmlns:a14="http://schemas.microsoft.com/office/drawing/2010/main" Requires="a14">
          <p:sp>
            <p:nvSpPr>
              <p:cNvPr id="4" name="QB_6_AS.144_1#751b4aa1b?vop=1&amp;pid=2c8fb8340&amp;color=0,0,0&amp;bbb=1&amp;hb=1"/>
              <p:cNvSpPr/>
              <p:nvPr/>
            </p:nvSpPr>
            <p:spPr>
              <a:xfrm>
                <a:off x="832104" y="1490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前文“In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degrees.”提到空调对室外温度的影响，后文“Our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climate-controlled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a:t>
                </a:r>
                <a14:m>
                  <m:oMath xmlns:m="http://schemas.openxmlformats.org/officeDocument/2006/math">
                    <m:r>
                      <a:rPr lang="en-US" altLang="zh-CN" sz="18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unbearable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.”指出身体对室内温度的适应，设空处应结合空调和温度这两个信息进行说明，F项（同时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调改变了大多数人体验高温的方式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）指出空调对人体感知温度的影响，符合语境。故选F项。</a:t>
                </a:r>
                <a:endParaRPr lang="en-US" altLang="zh-CN" dirty="0"/>
              </a:p>
            </p:txBody>
          </p:sp>
        </mc:Choice>
        <mc:Fallback>
          <p:sp>
            <p:nvSpPr>
              <p:cNvPr id="4" name="QB_6_AS.144_1#751b4aa1b?vop=1&amp;pid=2c8fb8340&amp;color=0,0,0&amp;bbb=1&amp;hb=1"/>
              <p:cNvSpPr>
                <a:spLocks noRot="1" noChangeAspect="1" noMove="1" noResize="1" noEditPoints="1" noAdjustHandles="1" noChangeArrowheads="1" noChangeShapeType="1" noTextEdit="1"/>
              </p:cNvSpPr>
              <p:nvPr/>
            </p:nvSpPr>
            <p:spPr>
              <a:xfrm>
                <a:off x="832104" y="1490980"/>
                <a:ext cx="10533888" cy="2030540"/>
              </a:xfrm>
              <a:prstGeom prst="rect">
                <a:avLst/>
              </a:prstGeom>
              <a:blipFill rotWithShape="1">
                <a:blip r:embed="rId1"/>
                <a:stretch>
                  <a:fillRect l="-2" r="-1813" b="-1948"/>
                </a:stretch>
              </a:blipFill>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5_1#2bf2d37f2?vop=1&amp;pid=2c8fb834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46_1#2bf2d37f2.blank?vop=1&amp;pid=2c8fb8340&amp;color=0,0,0&amp;vpa=64"/>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B_6_AS.147_1#2bf2d37f2?vop=1&amp;pid=2c8fb8340&amp;color=0,0,0&amp;bbb=1&amp;h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前文“Research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conditioning”提到研究表明多待在炎热环境中可以缓解对炎热的不适，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这是减少对空调的依赖的关键，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项（你使用它越少，就越容易在没有它的情况下生活）提到减少对空调的依赖，承接前文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，其中第一个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指代前文的air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conditioning，符合语境。故选B项。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8_1#4621a3740?vop=1&amp;pid=2c8fb834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49_1#4621a3740.blank?vop=1&amp;pid=2c8fb8340&amp;color=0,0,0&amp;vpa=65"/>
          <p:cNvSpPr/>
          <p:nvPr/>
        </p:nvSpPr>
        <p:spPr>
          <a:xfrm>
            <a:off x="1053560" y="1037082"/>
            <a:ext cx="306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4" name="QB_6_AS.150_1#4621a3740?vop=1&amp;pid=2c8fb8340&amp;color=0,0,0&amp;bbb=1&amp;h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前文“I'll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out-of-town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visitors.”介绍作者每年夏天偶尔使用空调的特殊情况，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但这周只是我们今年第二次打开它）介绍目前使用空调的情况，承接前文，其中的it指代前文提到的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system，符合语境。故选E项。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1_1#3252ecec9?vop=1&amp;pid=2c8fb834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52_1#3252ecec9.blank?vop=1&amp;pid=2c8fb8340&amp;color=0,0,0&amp;vpa=66"/>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6_AS.153_1#3252ecec9?vop=1&amp;pid=2c8fb8340&amp;color=0,0,0&amp;bbb=1&amp;hb=1"/>
          <p:cNvSpPr/>
          <p:nvPr/>
        </p:nvSpPr>
        <p:spPr>
          <a:xfrm>
            <a:off x="832104" y="1490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前文“They're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refrigerants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warming</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.”介绍使用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电扇的好处包括减少对全球变暖的影响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，后文“Our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size.”提到用电支出大幅减少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应引出与后文提到的支出相关的内容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，A项（此外，它们可以为你省钱）</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介绍使用电扇的好处还包括省钱，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4_1#b3c28198e?vop=1&amp;pid=2c8fb834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55_1#b3c28198e.blank?vop=1&amp;pid=2c8fb8340&amp;color=0,0,0&amp;vpa=67"/>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B_6_AS.156_1#b3c28198e?vop=1&amp;pid=2c8fb8340&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后文“Dishwashers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humidity.We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outdoors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.”介绍在家中尽量少用其他电器的情况，C项（我们也尽可能让其他电器保持关闭状态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）能够概括</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后文提到的不使用洗碗机等电器的情况</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7339a0d1c?pid=376a8d92e&amp;color=0,0,0&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你的时间有限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所以别浪费它过别人的生活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史蒂夫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乔布斯</a:t>
            </a:r>
            <a:endParaRPr lang="en-US" altLang="zh-CN" sz="18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a1fe192cc?vop=1&amp;pid=42c5be922&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hall.</a:t>
            </a:r>
            <a:endParaRPr lang="en-US" altLang="zh-CN" dirty="0"/>
          </a:p>
        </p:txBody>
      </p:sp>
      <p:sp>
        <p:nvSpPr>
          <p:cNvPr id="3" name="QB_6_AN.11_1#a1fe192cc.blank?vop=1&amp;pid=42c5be922&amp;color=0,0,0&amp;vpa=4&amp;bbb=1"/>
          <p:cNvSpPr/>
          <p:nvPr/>
        </p:nvSpPr>
        <p:spPr>
          <a:xfrm>
            <a:off x="3779933" y="1048512"/>
            <a:ext cx="903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solution</a:t>
            </a:r>
            <a:endParaRPr lang="en-US" altLang="zh-CN" dirty="0"/>
          </a:p>
        </p:txBody>
      </p:sp>
      <p:sp>
        <p:nvSpPr>
          <p:cNvPr id="4" name="QB_6_AS.12_1#a1fe192cc?vop=1&amp;pid=42c5be922&amp;color=0,0,0&amp;bbb=1&amp;hb=1"/>
          <p:cNvSpPr/>
          <p:nvPr/>
        </p:nvSpPr>
        <p:spPr>
          <a:xfrm>
            <a:off x="832104" y="190817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句意为：学校为食物浪费问题提供了一个好的解决办法，即在食堂设置回收箱。a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为固定搭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的一种解决办法”。故填solution。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c7c7c0a58?vop=1&amp;pid=42c5be922&amp;color=0,0,0&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vegetables,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14_1#c7c7c0a58.blank?vop=1&amp;pid=42c5be922&amp;color=0,0,0&amp;vpa=5&amp;bbb=1"/>
          <p:cNvSpPr/>
          <p:nvPr/>
        </p:nvSpPr>
        <p:spPr>
          <a:xfrm>
            <a:off x="1345660" y="1048512"/>
            <a:ext cx="979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balanced</a:t>
            </a:r>
            <a:endParaRPr lang="en-US" altLang="zh-CN" dirty="0"/>
          </a:p>
        </p:txBody>
      </p:sp>
      <p:sp>
        <p:nvSpPr>
          <p:cNvPr id="4" name="QB_6_AS.15_1#c7c7c0a58?vop=1&amp;pid=42c5be922&amp;color=0,0,0&amp;bbb=1&amp;hb=1"/>
          <p:cNvSpPr/>
          <p:nvPr/>
        </p:nvSpPr>
        <p:spPr>
          <a:xfrm>
            <a:off x="832104" y="1905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句意为：包含足够蔬菜、水果和谷物的均衡饮食对我们的健康是必要的。设空处修饰diet，表示“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均衡的”，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应用形容词形式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。故填balanced。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8f238c2f9?vop=1&amp;pid=42c5be922&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endParaRPr lang="en-US" altLang="zh-CN" sz="1800" dirty="0"/>
          </a:p>
        </p:txBody>
      </p:sp>
      <p:sp>
        <p:nvSpPr>
          <p:cNvPr id="3" name="QB_6_AN.17_1#8f238c2f9.blank?vop=1&amp;pid=42c5be922&amp;color=0,0,0&amp;vpa=6&amp;bbb=1"/>
          <p:cNvSpPr/>
          <p:nvPr/>
        </p:nvSpPr>
        <p:spPr>
          <a:xfrm>
            <a:off x="1256760" y="1024382"/>
            <a:ext cx="738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firmly</a:t>
            </a:r>
            <a:endParaRPr lang="en-US" altLang="zh-CN" dirty="0"/>
          </a:p>
        </p:txBody>
      </p:sp>
      <p:sp>
        <p:nvSpPr>
          <p:cNvPr id="4" name="QB_6_AS.18_1#8f238c2f9?vop=1&amp;pid=42c5be922&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句意为：我坚信，只要我努力学习，我会在英语学习上取得进步。设空处修饰动词believe，表示“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坚定地”，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应用副词作状语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。故填firmly。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f50eb961b?vop=1&amp;pid=42c5be922&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endParaRPr lang="en-US" altLang="zh-CN" dirty="0"/>
          </a:p>
        </p:txBody>
      </p:sp>
      <p:sp>
        <p:nvSpPr>
          <p:cNvPr id="3" name="QB_6_AN.20_1#f50eb961b.blank?vop=1&amp;pid=42c5be922&amp;color=0,0,0&amp;vpa=7&amp;bbb=1"/>
          <p:cNvSpPr/>
          <p:nvPr/>
        </p:nvSpPr>
        <p:spPr>
          <a:xfrm>
            <a:off x="3898360" y="1048512"/>
            <a:ext cx="1157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foundation</a:t>
            </a:r>
            <a:endParaRPr lang="en-US" altLang="zh-CN" dirty="0"/>
          </a:p>
        </p:txBody>
      </p:sp>
      <p:sp>
        <p:nvSpPr>
          <p:cNvPr id="4" name="QB_6_AS.21_1#f50eb961b?vop=1&amp;pid=42c5be922&amp;color=0,0,0&amp;bbb=1&amp;hb=1"/>
          <p:cNvSpPr/>
          <p:nvPr/>
        </p:nvSpPr>
        <p:spPr>
          <a:xfrm>
            <a:off x="832104" y="190817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句意为：良好的阅读习惯是学好一门语言的基础，能帮助我们理解更多、更好地表达自我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和空后的of可知，此处应用名词形式，the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的基础”。故填foundation。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17280</Words>
  <Application>WPS 演示</Application>
  <PresentationFormat>宽屏</PresentationFormat>
  <Paragraphs>561</Paragraphs>
  <Slides>56</Slides>
  <Notes>53</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56</vt:i4>
      </vt:variant>
    </vt:vector>
  </HeadingPairs>
  <TitlesOfParts>
    <vt:vector size="74" baseType="lpstr">
      <vt:lpstr>Arial</vt:lpstr>
      <vt:lpstr>宋体</vt:lpstr>
      <vt:lpstr>Wingdings</vt:lpstr>
      <vt:lpstr>黑体</vt:lpstr>
      <vt:lpstr>黑体</vt:lpstr>
      <vt:lpstr>微软雅黑</vt:lpstr>
      <vt:lpstr>微软雅黑</vt:lpstr>
      <vt:lpstr>宋体</vt:lpstr>
      <vt:lpstr>Times New Roman</vt:lpstr>
      <vt:lpstr>Times New Roman</vt:lpstr>
      <vt:lpstr>Calibri</vt:lpstr>
      <vt:lpstr>Arial Unicode MS</vt:lpstr>
      <vt:lpstr>等线</vt:lpstr>
      <vt:lpstr>楷体</vt:lpstr>
      <vt:lpstr>Cambria Math</vt:lpstr>
      <vt:lpstr>Cambria Math</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需修改</cp:lastModifiedBy>
  <cp:revision>3</cp:revision>
  <dcterms:created xsi:type="dcterms:W3CDTF">2025-11-03T10:08:00Z</dcterms:created>
  <dcterms:modified xsi:type="dcterms:W3CDTF">2025-11-06T07:36:52Z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05E3F3DCF5124D3DA9A3A64D1BE4EBF9_12</vt:lpwstr>
  </property>
  <property fmtid="{D5CDD505-2E9C-101B-9397-08002B2CF9AE}" pid="3" name="KSOProductBuildVer">
    <vt:lpwstr>2052-12.1.0.22529</vt:lpwstr>
  </property>
</Properties>
</file>